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5" r:id="rId1"/>
  </p:sldMasterIdLst>
  <p:sldIdLst>
    <p:sldId id="277" r:id="rId2"/>
    <p:sldId id="287" r:id="rId3"/>
    <p:sldId id="288" r:id="rId4"/>
    <p:sldId id="294" r:id="rId5"/>
    <p:sldId id="295" r:id="rId6"/>
    <p:sldId id="296" r:id="rId7"/>
    <p:sldId id="299" r:id="rId8"/>
    <p:sldId id="300" r:id="rId9"/>
    <p:sldId id="301" r:id="rId10"/>
    <p:sldId id="302" r:id="rId11"/>
    <p:sldId id="309" r:id="rId12"/>
    <p:sldId id="310" r:id="rId13"/>
    <p:sldId id="297" r:id="rId14"/>
    <p:sldId id="298" r:id="rId15"/>
    <p:sldId id="304" r:id="rId16"/>
    <p:sldId id="305" r:id="rId17"/>
    <p:sldId id="306" r:id="rId18"/>
    <p:sldId id="307" r:id="rId19"/>
    <p:sldId id="308" r:id="rId20"/>
    <p:sldId id="303" r:id="rId21"/>
    <p:sldId id="293" r:id="rId22"/>
    <p:sldId id="311" r:id="rId23"/>
    <p:sldId id="312" r:id="rId24"/>
    <p:sldId id="315" r:id="rId25"/>
    <p:sldId id="313" r:id="rId26"/>
    <p:sldId id="314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26BA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1806" autoAdjust="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1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09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8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86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0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5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2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7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3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2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0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1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2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2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0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health-topics/vaccines-and-immunization?adgroupsurvey=%7badgroupsurvey%7d&amp;gclid=EAIaIQobChMI9a2Uiunh7gIVSFXVCh3uOQ8jEAAYASADEgKdJvD_BwE#tab=tab_1" TargetMode="External"/><Relationship Id="rId2" Type="http://schemas.openxmlformats.org/officeDocument/2006/relationships/hyperlink" Target="https://www.who.int/ru/news/item/15-07-2020-who-and-unicef-warn-of-a-decline-in-vaccinations-during-covid-19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4brain.ru/zozh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3D5132-AE4C-4848-8E1A-515DEB774D50}"/>
              </a:ext>
            </a:extLst>
          </p:cNvPr>
          <p:cNvSpPr txBox="1"/>
          <p:nvPr/>
        </p:nvSpPr>
        <p:spPr>
          <a:xfrm rot="21255120">
            <a:off x="1101304" y="2919786"/>
            <a:ext cx="985297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Фобии, </a:t>
            </a: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 </a:t>
            </a:r>
            <a:r>
              <a:rPr lang="ru-RU" sz="4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тревожность</a:t>
            </a: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97C85-0D6C-4483-91F7-57B31FBDBB64}"/>
              </a:ext>
            </a:extLst>
          </p:cNvPr>
          <p:cNvSpPr txBox="1"/>
          <p:nvPr/>
        </p:nvSpPr>
        <p:spPr>
          <a:xfrm>
            <a:off x="4466492" y="0"/>
            <a:ext cx="713495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x-none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kk-KZ" altLang="x-none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.Серікбаев атындағы ШҚТУ ӘТЖжАДБ</a:t>
            </a:r>
          </a:p>
          <a:p>
            <a:pPr algn="ctr"/>
            <a:r>
              <a:rPr lang="ru-RU" altLang="x-none" sz="24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УСВРиГР</a:t>
            </a:r>
            <a:r>
              <a:rPr lang="ru-RU" altLang="x-none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ВКТУ  имени </a:t>
            </a:r>
            <a:r>
              <a:rPr lang="ru-RU" altLang="x-none" sz="24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Д.Серикбаева</a:t>
            </a:r>
            <a:endParaRPr lang="x-none" sz="2400" b="1" i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ADAB8-95A0-4181-AF6F-C33A20B4633B}"/>
              </a:ext>
            </a:extLst>
          </p:cNvPr>
          <p:cNvSpPr txBox="1"/>
          <p:nvPr/>
        </p:nvSpPr>
        <p:spPr>
          <a:xfrm rot="10800000" flipV="1">
            <a:off x="5114925" y="6312413"/>
            <a:ext cx="7077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x-none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 </a:t>
            </a:r>
            <a:r>
              <a:rPr lang="ru-RU" altLang="x-none" sz="2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Жарасбаева</a:t>
            </a:r>
            <a:r>
              <a:rPr lang="ru-RU" altLang="x-none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Н.К.</a:t>
            </a:r>
          </a:p>
        </p:txBody>
      </p:sp>
      <p:pic>
        <p:nvPicPr>
          <p:cNvPr id="9" name="Рисунок 8" descr="СТРАНИЧКА ПЕДАГОГА-ПСИХОЛОГА. Государственное учреждение образования  &quot;Ясли-сад городского поселка Сопоцкин&quot;">
            <a:extLst>
              <a:ext uri="{FF2B5EF4-FFF2-40B4-BE49-F238E27FC236}">
                <a16:creationId xmlns:a16="http://schemas.microsoft.com/office/drawing/2014/main" id="{11FC0C4D-C0B2-4627-980A-0BC24A8B6A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02"/>
            <a:ext cx="20764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Психологическая поддержка">
            <a:extLst>
              <a:ext uri="{FF2B5EF4-FFF2-40B4-BE49-F238E27FC236}">
                <a16:creationId xmlns:a16="http://schemas.microsoft.com/office/drawing/2014/main" id="{596FDD99-6D06-4E36-B9F0-B3E103D0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428">
            <a:off x="2646366" y="1716642"/>
            <a:ext cx="4779516" cy="9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Тревожность россиян выросла до уровня 1998 года | Информационное агентство  &quot;Грозный-Информ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26" y="4099854"/>
            <a:ext cx="3371223" cy="18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2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055" y="237100"/>
            <a:ext cx="10474035" cy="6595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Часто различные специалисты </a:t>
            </a: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пытаются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составить десятку самых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популярных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страхов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человека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fontAlgn="base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Рейтинги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получаются разные, но чаще всего встречаются: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смерти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одиночества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публичного выступления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неудачи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перед терроризмом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перед ядерной войной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Боязнь пауков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отвержения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темноты</a:t>
            </a:r>
          </a:p>
          <a:p>
            <a:pPr marL="342900" lvl="0" indent="-342900" fontAlgn="base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 высоты</a:t>
            </a:r>
          </a:p>
          <a:p>
            <a:pPr algn="just" fontAlgn="base"/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вывод можно сделать, глядя на этот список? Многие пункты связаны с иррациональными переживаниями, будь то публичное выступление или высота. Вы также можете бояться наступления ядерной войны, но и это не имеет смысла: можно только озаботиться проблемой и подготовиться к ней, если она все же случится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Поэтому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в первую очередь осознать, что в современном мире нас пугают свои же собственные мысли и фантазия, а не реальность.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35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599" y="202676"/>
            <a:ext cx="10954327" cy="314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3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Отличие нормального страха от фобии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Страх является адаптивной реакцией человеческого организма. Испытание его в условиях реальной опасности – нормальное явление. В этом случае страх служит определенной защитой, активизирует поведение, заставляет человека бороться с трудностями или бежать. Такая реакция ума и тела позволяет быстро реагировать на жизненные обстоятельства и защищаться.        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тревожно-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фобического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расстройства ситуация обстоит иначе: угроза во множество раз преувеличена или вообще отсутствует. Человек, страдающий фобией, боится того, перед чем другие не испытывают страх.</a:t>
            </a:r>
            <a:endParaRPr lang="ru-RU" sz="1400" dirty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7599" y="3345588"/>
            <a:ext cx="10954327" cy="249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Причины фобии</a:t>
            </a:r>
            <a:endParaRPr lang="ru-RU" sz="1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Единая причина, которая способствует развитию чувства боязни чего-либо, отсутствует. Оно развивается в результате органических изменений в тканях мозга. Эти изменения могут быть вызваны травмами, воспалительными заболеваниями.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В большинстве случаев страхи перед определенными ситуациями или вещами начинают формироваться еще в детском возрасте. Причиной служит негативное переживание, которое возникло у пациента в детстве.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1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4073" y="934984"/>
            <a:ext cx="10243127" cy="5354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возникающая фобия приносит неприятные эмоции и печальный опыт. Вот в чем заключается психологическая сторона фобии: в подсознании личности фиксируется связь между тем, что послужило причиной боязни, и ощущениями, которые пережил сам человек. Существует мнение, что чувство стресса родители могут передавать своему потомству по наследству.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Фобиям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подвержены не только эмоциональные личности, но и любители пофантазировать. Таким лицам очень сложно отличить воображаемую опасность от опасности, существующей в реальности. Оказывать сопротивление чувству страха совсем не просто. Человек начинает настораживаться того, чего на самом деле нет.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6412" y="298728"/>
            <a:ext cx="354558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Причины фобии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4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854" y="129309"/>
            <a:ext cx="56988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Победить свои страхи может каждый.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Прочувствуйте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свой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Принять страх — первый шаг на пути к его преодолению.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Исследуйте объект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страха</a:t>
            </a:r>
          </a:p>
          <a:p>
            <a:pPr algn="ctr"/>
            <a:r>
              <a:rPr lang="ru-RU" dirty="0"/>
              <a:t>Попытайтесь как можно больше узнать о том, что вас пугает.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Откажитесь от плохих мыслей</a:t>
            </a:r>
          </a:p>
          <a:p>
            <a:pPr algn="ctr">
              <a:spcAft>
                <a:spcPts val="0"/>
              </a:spcAft>
            </a:pPr>
            <a:r>
              <a:rPr lang="ru-RU" dirty="0"/>
              <a:t>Попробуйте сместить фокус внимания и заменить плохие мысли позитивными.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Дышите глубже</a:t>
            </a:r>
          </a:p>
          <a:p>
            <a:pPr algn="ctr"/>
            <a:r>
              <a:rPr lang="ru-RU" dirty="0"/>
              <a:t>Н</a:t>
            </a:r>
            <a:r>
              <a:rPr lang="ru-RU" dirty="0" smtClean="0"/>
              <a:t>ачните </a:t>
            </a:r>
            <a:r>
              <a:rPr lang="ru-RU" dirty="0"/>
              <a:t>медленно и глубоко дышать. 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Задавайте вопросы</a:t>
            </a:r>
          </a:p>
          <a:p>
            <a:pPr algn="ctr">
              <a:spcAft>
                <a:spcPts val="0"/>
              </a:spcAft>
            </a:pPr>
            <a:r>
              <a:rPr lang="ru-RU" dirty="0"/>
              <a:t>Попытайтесь понять, откуда появился ваш </a:t>
            </a:r>
            <a:r>
              <a:rPr lang="ru-RU" dirty="0" smtClean="0"/>
              <a:t>страх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Продумайте план действий</a:t>
            </a:r>
          </a:p>
          <a:p>
            <a:pPr algn="ctr">
              <a:spcAft>
                <a:spcPts val="0"/>
              </a:spcAft>
            </a:pPr>
            <a:r>
              <a:rPr lang="ru-RU" dirty="0"/>
              <a:t>В</a:t>
            </a:r>
            <a:r>
              <a:rPr lang="ru-RU" dirty="0" smtClean="0"/>
              <a:t>ыпишите </a:t>
            </a:r>
            <a:r>
              <a:rPr lang="ru-RU" dirty="0"/>
              <a:t>его конкретные последствия, которые вас пугают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Найдите группу поддержки</a:t>
            </a:r>
          </a:p>
          <a:p>
            <a:pPr algn="ctr"/>
            <a:r>
              <a:rPr lang="ru-RU" dirty="0"/>
              <a:t>Окружите себя людьми, которые помогут преодолеть страхи. 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Обратитесь к специалисту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1418" y="129309"/>
            <a:ext cx="5689599" cy="6381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Лечение фобий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Спонтанно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 сильного страха исчезает крайне редко. В некоторых случаях достаточно проведения одного или нескольких сеансов психотерапии. В сложных ситуациях избавление от фобии требует медикаментозного лечения 	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значит, что лечение фобии должно быть комплексным. Оно требует особого подхода к работе с пациентом. Лечебные мероприятия включают в себя: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психотерапию;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лекарственную терапию.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7892" y="234108"/>
            <a:ext cx="102154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сейчас рассмотрим одну похожую на страх эмоцию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тревогу.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Тревога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это отрицательно окрашенная эмоция, выражающая чувство неопределенности, труднопреодолимые предчувствия. Во время тревоги человек мобилизует всю свою психическую энергию для того, чтобы бороться с потенциально опасной ситуацией, которая необязательно наступит.</a:t>
            </a: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Если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говорить просто, то, испытывая тревогу, человек роется в памяти и находит там примеры опасных событий. А затем проецирует их на ближайшее будущее.</a:t>
            </a: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Чем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чаще и интенсивнее тревога, тем сильнее ущерб для организма. Причем страдает как физиология, так и психика, появляются фобии и неврозы, возможны панические атаки.</a:t>
            </a: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Несмотря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то, что страх и тревога — это все-таки разные эмоции, они тесно связаны и могут «лечиться» одинаковыми или похожими методами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4763" y="203768"/>
            <a:ext cx="10455563" cy="566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Тревожность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склонность человека к переживаниям. Люди испытывают тревогу перед ответственными мероприятиями, важными событиями и т.п. Медицинская помощь требуется в том случае, когда это состояние происходит без видимых на то причин. Тревожность проявляется в целой группе заболеваний, называемых патологическими тревожными состояниями.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cap="all" dirty="0" smtClean="0">
                <a:solidFill>
                  <a:srgbClr val="3B6A5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400" b="1" cap="all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Причины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1125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Повышенная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тревожность может наблюдаться в любом возрасте.  Основные причины этого состояния: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эмоциональные переживания разного рода;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особенности воспитания и атмосфера в семье;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посттравматический стресс;</a:t>
            </a:r>
          </a:p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внутренний конфликт (проблемы с самооценкой, неудовлетворённость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4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217" y="249382"/>
            <a:ext cx="9975273" cy="6419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Тревожность в характере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«Тревожность — это психологическая особенность человека, которая обусловлена беспокойством или предчувствием чего-то плохого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правило, психологи выделяют два вида тревожных состояний: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Временная, ситуативная тревожность. Беспокойство приходит и уходит, не откладывая отпечатка на повседневную жизнь человека.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Тревожность как черта характера. В этом случае человек постоянно находится в напряженном состоянии и остро реагирует на все, что происходит в его жизни. Чувство беспокойства постепенно перерастает в расстройство, которое мешает жить: человек может бояться выходить из дома или перестает делать то, что ему нравится</a:t>
            </a:r>
            <a:r>
              <a:rPr lang="ru-RU" b="1" dirty="0">
                <a:solidFill>
                  <a:srgbClr val="00206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1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3308" y="298486"/>
            <a:ext cx="1024312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Откуда берется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тревога</a:t>
            </a:r>
          </a:p>
          <a:p>
            <a:pPr algn="ctr">
              <a:spcAft>
                <a:spcPts val="0"/>
              </a:spcAft>
            </a:pPr>
            <a:endParaRPr lang="ru-RU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Причины </a:t>
            </a:r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ситуативной тревоги </a:t>
            </a:r>
            <a:r>
              <a:rPr lang="ru-RU" sz="2000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обычно кроются в конкретных событиях, вызывающих беспокойство. Например, увольнение с работы, смена места жительства, проблемы в семье.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Причины </a:t>
            </a:r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постоянной тревожности </a:t>
            </a:r>
            <a:r>
              <a:rPr lang="ru-RU" sz="2000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могут быть физическими: изменения гормонального фона, стресс, депрессия, иные расстройства психики.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Иногда </a:t>
            </a:r>
            <a:r>
              <a:rPr lang="ru-RU" sz="2000" dirty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тревожность «родом из детства»: если ребенок был свидетелем беспокойства родителей по поводу и без. Например, взрослые могли сильно переживать по мелочам, нагнетали, раздували из мухи слона — и ребенок зафиксировал такую модель поведения</a:t>
            </a:r>
            <a:r>
              <a:rPr lang="ru-RU" sz="2000" dirty="0" smtClean="0">
                <a:solidFill>
                  <a:srgbClr val="33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Тревога проявляется по-разному: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чувство </a:t>
            </a:r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беспокойства перемешивается с раздражением, снижается концентрация внимания, учащается сердцебиение, в горле появляется «комок»;</a:t>
            </a:r>
          </a:p>
          <a:p>
            <a:pPr lvl="0" algn="just" fontAlgn="base"/>
            <a:r>
              <a:rPr lang="ru-RU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</a:t>
            </a:r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кого-то повышается потливость, начинается тошнота или кожный зуд;</a:t>
            </a:r>
          </a:p>
          <a:p>
            <a:pPr lvl="0" algn="just" fontAlgn="base"/>
            <a:r>
              <a:rPr lang="ru-RU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сначала </a:t>
            </a:r>
            <a:r>
              <a:rPr lang="ru-RU" sz="20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возникает чувство легкого дискомфорта, которое вскоре перерастает в настоящую панику.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9495" y="251307"/>
            <a:ext cx="8540608" cy="1014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распознать тревожное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расстройство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5673" y="775856"/>
            <a:ext cx="9508255" cy="5109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Когда состояние тревоги длится более 6 месяцев и сопровождается физическими симптомами, то речь может идти о тревожном расстройстве, которое само не пройдет. В таком случае требуется помощь психолога или психотерапевта»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1500"/>
              </a:spcAft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Есть несколько типов тревожного расстройства, и у каждого отдельный набор типичных проявлений: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Социофобия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Человек избегает контактов с другими людьми, остро реагирует на то, как к нему относятся окружающие.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Генерализированное тревожное расстройство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Это постоянное и острое чувство беспокойства и переживания по незначительным поводам — например, если близкий человек задерживается на работе. Как правило, тревога сопровождается физическими симптомами: боли в сердце, «холодный пот», дрожь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3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018" y="1385454"/>
            <a:ext cx="10049163" cy="519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Тревога,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связанная с состоянием здоровья. Такое расстройство может появиться у людей с хроническими заболеваниями. Например, страдающие бронхиальной астмой часто боятся задохнуться или потерять ингалятор.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Разнообразные фобии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Сюда можно отнести страх полетов, боязнь замкнутых пространств, которые ограничивают человека в передвижениях.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lnSpc>
                <a:spcPct val="107000"/>
              </a:lnSpc>
              <a:spcAft>
                <a:spcPts val="112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Панические атаки.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Они чаще всего сопровождаются учащенным сердцебиением, отдышкой, головокружением.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эти симптомы требуют обращения к специалисту, и это ни в коем случае нельзя откладывать на потом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  «</a:t>
            </a:r>
            <a:r>
              <a:rPr lang="ru-RU" sz="2200" b="1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Тревожность может привести к нарушению сна, потере социальных связей, расстройствам пищеварения и сердечным заболеваниям».</a:t>
            </a:r>
            <a:endParaRPr lang="ru-RU" sz="22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1927" y="304801"/>
            <a:ext cx="9448800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распознать тревожное расстройство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280910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НИЧКА ПЕДАГОГА-ПСИХОЛОГА. Государственное учреждение образования  &quot;Ясли-сад городского поселка Сопоцкин&quot;">
            <a:extLst>
              <a:ext uri="{FF2B5EF4-FFF2-40B4-BE49-F238E27FC236}">
                <a16:creationId xmlns:a16="http://schemas.microsoft.com/office/drawing/2014/main" id="{11FC0C4D-C0B2-4627-980A-0BC24A8B6A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7645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Наши фобии и страх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1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5527" y="83127"/>
            <a:ext cx="10307781" cy="6529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cap="all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СИМПТОМЫ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125"/>
              </a:spcAft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тревожного расстройства разделяют на физиологические и психологические.</a:t>
            </a:r>
          </a:p>
          <a:p>
            <a:pPr algn="ctr">
              <a:spcAft>
                <a:spcPts val="1125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физиологическим относятся: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затруднённое дыхание;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повышенный пульс;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ощущение сдавленности в груди;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боль в сердце;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головная боль;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головокружение;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дрожь;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слабость;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повышенное потоотделение;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тошнота;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боли в желудке;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онемение конечностей;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нарушение терморегуляции.</a:t>
            </a:r>
          </a:p>
          <a:p>
            <a:pPr algn="ctr">
              <a:spcAft>
                <a:spcPts val="1125"/>
              </a:spcAf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психологическим: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дезориентация;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ощущение страха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Коронавирус: Тревога. Как справляться с тревогой и паникой? — Новости —  Центр психологического консультирования — Национальный исследовательский 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3" y="1307338"/>
            <a:ext cx="3408218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оронавирус: Тревога. Как справляться с тревогой и паникой? — Новости —  Центр психологического консультирования — Национальный исследовательский 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84100" flipV="1">
            <a:off x="1062182" y="4008581"/>
            <a:ext cx="2884920" cy="30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ять шагов, чтобы справиться с тревогой перед экзаменом – Новости – Вышка  для своих – Национальный исследовательский университет «Высшая школа  экономик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509" y="5048483"/>
            <a:ext cx="2715491" cy="18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1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638" y="328660"/>
            <a:ext cx="10317018" cy="654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15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Если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 чувствуете, что тревожное состояние усиливается, попробуйте выполнить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простых действий.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Сосредоточьтесь на своем дыхании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Сделайте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глубокий вдох и выдох. Затем вдохните через нос, считая до 4, и задержите дыхание, продолжая считать до 7. На счет 8 медленно выдохните. Повторите упражнение несколько раз.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Включите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успокаивающую музыку.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Музыка может быть любая: классическая, для медитации, звуки природы — главное, чтобы вам становилось спокойнее.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Начните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делать что-то руками.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Уберите рабочий стол, порисуйте, начните вязать шарф, мыть посуду... Сосредоточьтесь на любом активном действии, не сидите.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Отвлекитесь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 того, что вас тревожит.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Если вы начали испытывать тревогу от просмотра новостей, выключите телевизор, включите приятный фильм или видео, почитайте. Необходимо занять голову чем-то другим.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«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шаги помогут быстро успокоиться в конкретной ситуации, однако следует понимать, что они не избавят от проблемы окончательно — нужно пересматривать и свой образ жизни»,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 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«Откажитесь от кофе, энергетических напитков, наладьте режим сна, „профильтруйте“ окружение, фильмы, музыку, просмотр новостей, начните заниматься спортом».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290" y="141147"/>
            <a:ext cx="1002145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люди о чем-либо беспокоятся: нормально волноваться из-за кризиса,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смены работы или места жительства. Но когда наша тревога копится и превращается в беспокойный снежный ком, мешая нормальной жизни, то стоит остановиться и разобраться в происходящем.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Давайте разберемся все вместе. 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Например: страх перед вакцинацией от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короновируса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начало, давайте ответим на вопрос: Что такое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вакцинана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Вакцинация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простой, безопасный и эффективный способ защиты от болезней до того, как человек вступит в контакт с их возбудителями. Вакцинация задействует естественные защитные механизмы организма для формирования устойчивости к ряду инфекционных заболеваний и делает вашу иммунную систему сильнее. 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Как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болезни, вакцины тренируют иммунную систему выработке специфических антител. Однако вакцины содержат только убитые или ослабленные формы возбудителей той или иной болезни – вирусов или бактерий, – которые не приводят к заболеванию и не создают риска связанных с ним осложнений. </a:t>
            </a:r>
          </a:p>
          <a:p>
            <a:pPr algn="just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Большинство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 применяются в форме инъекций, хотя есть и пероральные вакцины (вводимые через рот), и вакцины в форме назальных аэрозолей (вводимые через нос).  </a:t>
            </a:r>
          </a:p>
        </p:txBody>
      </p:sp>
    </p:spTree>
    <p:extLst>
      <p:ext uri="{BB962C8B-B14F-4D97-AF65-F5344CB8AC3E}">
        <p14:creationId xmlns:p14="http://schemas.microsoft.com/office/powerpoint/2010/main" val="106031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217" y="147782"/>
            <a:ext cx="1033549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вакцинация важна?</a:t>
            </a:r>
            <a:endParaRPr lang="ru-RU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Вакцинация</a:t>
            </a:r>
            <a:r>
              <a:rPr lang="ru-RU" sz="2800" dirty="0" smtClean="0">
                <a:solidFill>
                  <a:srgbClr val="3C424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C424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безопасный и эффективный способ предотвращения болезней и спасения человеческих жизней, особенно сейчас.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 имеются вакцины для защиты как минимум от 20 болезней, таких как дифтерия, столбняк, коклюш, грипп и корь. В общей сложности эти вакцины ежегодно спасают до З миллионов человеческих жизней.</a:t>
            </a:r>
          </a:p>
          <a:p>
            <a:pPr algn="just">
              <a:lnSpc>
                <a:spcPts val="18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Если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вакцинированы, мы защищаем не только себя, но и окружающих нас людей. Некоторым людям, например тем, кто серьезно болен, рекомендуется не вводить определенные вакцины, поэтому они зависят от остальных людей, которые вакцинируются и тем самым способствуют сокращению распространения болезней.</a:t>
            </a:r>
          </a:p>
          <a:p>
            <a:pPr algn="just">
              <a:lnSpc>
                <a:spcPts val="1800"/>
              </a:lnSpc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пандемии</a:t>
            </a:r>
            <a:r>
              <a:rPr lang="ru-RU" sz="2800" dirty="0">
                <a:solidFill>
                  <a:srgbClr val="3C424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800" dirty="0">
                <a:solidFill>
                  <a:srgbClr val="3C424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вакцинация по-прежнему критически важна. Пандемия привела к сокращению числа детей, проходящих плановую иммунизацию, что может способствовать росту заболеваемости и смертности от предотвратимых болезней.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призвала 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страны обеспечить непрерывное оказание основных услуг в области иммунизации и здравоохранения, несмотря на проблемы, связанные с COVID-19. Дополнительная информация о важности вакцин размещена </a:t>
            </a:r>
            <a:r>
              <a:rPr lang="ru-RU" sz="28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здесь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625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037" y="1080655"/>
            <a:ext cx="1011381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Люди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склонны отказываться от прививок в силу различных причин. Самые распространенные - страхи перед возможными побочными эффектами и устаревшими вакцинами.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На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самом деле, сегодня используются современные препараты, а риск получить осложнения можно свести к минимуму, если грамотно и со знанием дела подойти к вопросу вакцинации.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Самое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главное - помнить о «золотых» правилах вакцинации.</a:t>
            </a:r>
          </a:p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В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природе нет ничего абсолютно безопасного. Это касается и прививок. Отрицать не стоит, побочные эффекты бывают. </a:t>
            </a:r>
            <a:endParaRPr lang="ru-RU" sz="22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Однако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 правило, большинство из них неопасные - покраснение и отёк в месте укола, небольшое повышение температуры тела, лёгкое недомогание. Очень редко развиваются аллергические реакции. У некоторых детей с предрасположенностью к судорогам после прививки поднимается температура, которая может спровоцировать их развитие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8037" y="240145"/>
            <a:ext cx="100214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endParaRPr lang="ru-RU" sz="32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страхи перед вакцинацией от незнания!</a:t>
            </a:r>
            <a:endParaRPr lang="ru-RU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5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3163" y="1028343"/>
            <a:ext cx="1049250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Противопоказания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у любого препарата. Принимая таблетку, мы читаем инструкцию, чтобы избежать ошибок. С вакцинами то же самое.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Противопоказания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бывают: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постоянные, когда прививку не повторяют, если была сильная реакция или поствакцинальное осложнение на предыдущее введение: температура выше 40 град, отек и гиперемия свыше 8 см в диаметре в месте укола или общие тяжелые аллергические осложнения. Также противопоказанием является системная реакция на препараты вакцина (куриный белок, желатин).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временные - острые инфекционные и неинфекционные заболевания, обострение хронических заболеваний. В этом случае плановые прививки проводят через 1 - 2 недели после выздоровления. При не тяжелых ОРВИ допускается проведение прививки сразу после нормализации у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человека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температуры и общего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104590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8728" y="345313"/>
            <a:ext cx="101322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подготовиться к вакцинации от </a:t>
            </a:r>
            <a:r>
              <a:rPr lang="ru-RU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коронавируса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200" b="1" dirty="0">
                <a:solidFill>
                  <a:schemeClr val="accent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врача</a:t>
            </a:r>
            <a:endParaRPr lang="ru-RU" sz="2200" dirty="0">
              <a:solidFill>
                <a:schemeClr val="accent3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правильно подготовиться к вакцинации от COVID-19?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Нужно ли как-то специально готовиться к прививке?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Собираясь на вакцинацию от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никаких особых правил придерживаться не нужно. Человек может вполне спокойно соблюдать свой привычный распорядок дня.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рекомендации можете дать населению перед вакцинацией? 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любой вакцинации не рекомендуется употреблять алкогольные напитки. 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Вакцину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«Гам-КОВИД-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Вак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вводят в два этапа. 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первый день (I компонент) и ревакцинация (II компонент) идет через 21 день. А иммунитет начинает вырабатываться спустя три недели. Соответственно, после первой прививки должно пройти три недели и после второй столько же. За эти 42 дня не рекомендуется злоупотреблять алкоголем, тяжелой пищей и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фастфудом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Рекомендуется не забывать соблюдать все меры безопасности: носите маски, обрабатывайте руки антисептиком, избегайте мест массового скопления людей.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Берегите свое здоровье и здоровье близких!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0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НИЧКА ПЕДАГОГА-ПСИХОЛОГА. Государственное учреждение образования  &quot;Ясли-сад городского поселка Сопоцкин&quot;">
            <a:extLst>
              <a:ext uri="{FF2B5EF4-FFF2-40B4-BE49-F238E27FC236}">
                <a16:creationId xmlns:a16="http://schemas.microsoft.com/office/drawing/2014/main" id="{994D0411-9819-41B5-B26F-AF096EB824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16201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3CFA3-3061-4CBF-8F5E-222CED546C59}"/>
              </a:ext>
            </a:extLst>
          </p:cNvPr>
          <p:cNvSpPr txBox="1"/>
          <p:nvPr/>
        </p:nvSpPr>
        <p:spPr>
          <a:xfrm rot="21225562">
            <a:off x="1232445" y="1552742"/>
            <a:ext cx="10464956" cy="2244679"/>
          </a:xfrm>
          <a:prstGeom prst="rect">
            <a:avLst/>
          </a:prstGeom>
          <a:noFill/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1800"/>
              </a:spcAft>
            </a:pPr>
            <a:r>
              <a:rPr lang="kk-KZ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Берегите себя и своих близких!</a:t>
            </a:r>
            <a:endParaRPr lang="x-none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моленская газета - Как и когда смоляне могут сделать прививку от  коронавиру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09" y="3382414"/>
            <a:ext cx="5402215" cy="32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9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5086" y="397565"/>
            <a:ext cx="8965097" cy="449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  <a:spcAft>
                <a:spcPts val="800"/>
              </a:spcAft>
            </a:pPr>
            <a:endParaRPr lang="ru-RU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AutoShape 2" descr="Сказать „мне нужна помощь“ может только сильный человек». Психолог Татьяна  Дёмина о различиях тревоги и тревож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Сказать „мне нужна помощь“ может только сильный человек». Психолог Татьяна  Дёмина о различиях тревоги и тревож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3609" cy="373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Тревожность – причины, симптомы, как избавиться? Коррекция тревож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10" y="3735461"/>
            <a:ext cx="6168389" cy="312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Работа с тревожностью в психологической практике | ArtPsy.P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09" y="7937"/>
            <a:ext cx="6168390" cy="37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Заметка №75. О тревоге, тревожности и как с ней бороться | Евгения, ее кот  и нейронаука | Яндекс Дз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2708"/>
            <a:ext cx="6023608" cy="325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3134" y="173620"/>
            <a:ext cx="10278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YS Text Optional"/>
              </a:rPr>
              <a:t>Что такое фобия?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YS Text Optional"/>
              </a:rPr>
              <a:t>Чем фобии отличаются от обычных сильных страхов?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562" y="1478121"/>
            <a:ext cx="113894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Фобия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именно самый обычный страх, просто он РАЦИОНАЛЬНО НЕ ОБОСНОВАН.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Мы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сталкиваемся с переживанием страха – заболел ребенок; близкий человек не выходит на контакт; рядом пронеслась, чуть не сбив, машина; набросилась с лаем собака; не оказались на привычном месте или потерялись паспорт, большая сумма денег; самолет провалился в воздушную яму и т.п. – все эти страхи естественны, понятны, объяснимы для ума.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Фобии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иррациональны – что страшного в том, чтобы проехать в лифте или пройти безболезненную процедуру МРТ?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Однако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клаустрофобии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совершенно невозможно. Что страшного в том, чтобы пройтись по супермаркету, для массы людей это вообще лучшее времяпровождение? Однако при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агорафобии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невозможно.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27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143" y="337457"/>
            <a:ext cx="101890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страшного в том, чтобы зачитать подготовленный доклад перед аудиторией или посетить семинар и познакомиться с новыми людьми? Однако при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социофобии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совершенно невозможно. </a:t>
            </a:r>
          </a:p>
          <a:p>
            <a:pPr algn="just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Именно СОВЕРШЕННО НЕВОЗМОЖНО! В этом состоит отличительная черта фобии - страх слишком силен, чтобы с ним можно было справиться усилием воли, более того, он становится привычным, навязчивым, преследующим, со временем все больше проявляет себя не только в реальной ситуации, но и при одном уже представлении или воспоминании о ней, тогда требуется помощь специалиста, а именно - врача-психотерапевта.</a:t>
            </a:r>
          </a:p>
        </p:txBody>
      </p:sp>
    </p:spTree>
    <p:extLst>
      <p:ext uri="{BB962C8B-B14F-4D97-AF65-F5344CB8AC3E}">
        <p14:creationId xmlns:p14="http://schemas.microsoft.com/office/powerpoint/2010/main" val="1835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229" y="1"/>
            <a:ext cx="8893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YS Text Optional"/>
              </a:rPr>
              <a:t>Существует ли какая-то классификация многочисленных фобий?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8429" y="729343"/>
            <a:ext cx="1003662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Фобий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бесчисленное множество, существуют даже понятия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фобофобии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страха, перед тем, чтобы столкнуться с переживанием страха, и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панфобии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страха вообще перед всем. Классифицировать такое множество фобий бессмысленно, даже перечислить их все очень затруднительно, поскольку предметом страха может быть любой предмет или явление в мире: от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мизофобии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страха микробного, инфекционного загрязнения до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бронтофобии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страха грозы, грома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Аэрофобия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боязнь авиаперелетов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айхмофобия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боязнь острых предметов;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акрофобия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боязнь высоты;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аквафобия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боязнь воды;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гемофобия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боязнь крови;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кинофобия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боязнь собак;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танатофобия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боязнь смерти;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фагофобия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боязнь подавиться пищей;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фармакофобия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боязнь принимать лекарства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ятрофобия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боязнь врачей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не больше 1% фобий только лишь имеющих официальное название, ведь бояться чего угодно.</a:t>
            </a:r>
          </a:p>
        </p:txBody>
      </p:sp>
    </p:spTree>
    <p:extLst>
      <p:ext uri="{BB962C8B-B14F-4D97-AF65-F5344CB8AC3E}">
        <p14:creationId xmlns:p14="http://schemas.microsoft.com/office/powerpoint/2010/main" val="19553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564" y="212436"/>
            <a:ext cx="53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страх?</a:t>
            </a:r>
            <a:endParaRPr lang="ru-RU" sz="3600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7817" y="711201"/>
            <a:ext cx="1038167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 smtClean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это основная эмоция, предупреждающая нас о надвигающейся опасности. 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это тактика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выживания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которая присущая человеческому виду. При чувстве страха организм начинает выработку гормона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кортизола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также адреналина.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этот момент увеличиваются способности тела к сражению или бегству. Вы все знакомы с реакцией под названием «бей или беги», состоянием, при котором организм мобилизуется для устранения угрозы. Именно в нем страх и берет свое начало.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хоть в современном мире мы чаще сталкиваемся с эмоциональными опасностями, чем с физическими, тело и мозг не видят разницы между ними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Кроме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того, если страх является навязчивым и всеохватывающим, он может привести к серьезным проблемам с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физическим здоровьем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и психикой. Поэтому современный человек просто обязан понимать психологию страха, а также научиться управлять им и смягчать его.</a:t>
            </a:r>
          </a:p>
          <a:p>
            <a:pPr algn="just" fontAlgn="base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0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690" y="277961"/>
            <a:ext cx="10076873" cy="648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Признаки страха</a:t>
            </a:r>
          </a:p>
          <a:p>
            <a:pPr algn="just" fontAlgn="base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Во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страха в физиологии человека происходит огромное количество изменений в сравнении с обычным состоянием: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Выделяется кортизол, адреналин и норадреналин.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Повышается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болевой порог, скорость реакции, мышечная сила, выносливость.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Учащается сердцебиение и частота дыхания.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Повышается потоотделение и кровяное давление.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Сужаются кровеносные сосуды во всем теле.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Замедляется или полностью останавливается пищеварение.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Расширяются зрачки.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Повышается уровень сахара.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Ускоряются мгновенные рефлексы.</a:t>
            </a:r>
          </a:p>
          <a:p>
            <a:pPr marL="800100" lvl="1" indent="-342900" fontAlgn="base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Появляется туннельное зрение.</a:t>
            </a:r>
          </a:p>
          <a:p>
            <a:pPr algn="just" fontAlgn="base"/>
            <a:r>
              <a:rPr lang="ru-RU" sz="2000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эти реакции организма характерны для инстинкта самосохранения — пожалуй, самого сильного инстинкта из всех существующих. Они же имеют и негативные последствия: общее истощение организма, жажда, дрожь в теле. Чем чаще вы испытываете страх, стресс, тревоги и беспокойства, тем вероятнее подавление иммунной системы, что, как следствие, приводит к болезням.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0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218" y="286327"/>
            <a:ext cx="1070494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ts val="2400"/>
              </a:lnSpc>
            </a:pPr>
            <a:endParaRPr lang="ru-RU" sz="4000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lnSpc>
                <a:spcPts val="2400"/>
              </a:lnSpc>
            </a:pPr>
            <a:r>
              <a:rPr lang="ru-RU" sz="40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Страхи человека</a:t>
            </a:r>
          </a:p>
          <a:p>
            <a:pPr algn="ctr" fontAlgn="base">
              <a:lnSpc>
                <a:spcPts val="2400"/>
              </a:lnSpc>
            </a:pP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Согласно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профессору Юрию Щербатых, все страхи делятся на три группы: биологические, социальные и экзистенциальные. </a:t>
            </a:r>
          </a:p>
          <a:p>
            <a:pPr algn="just" fontAlgn="base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К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биологическим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относится все, что несет угрозу жизни: страх боли, пожара, высоты, хищников, природных явлений (извержения вулкана, молнии, грозы), терроризма. Такие страхи обоснованы, кроме тех, которые являются фобиями.</a:t>
            </a:r>
          </a:p>
          <a:p>
            <a:pPr algn="just" fontAlgn="base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К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социальным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страхам относится все, что может испортить социальный статус человека и понизить его самооценку: боязнь потерять работу, страх публичного выступления, ответственности, социальных контактов, успеха, неудачи и ошибки, оценок, отвержения коллективом, одиночества.</a:t>
            </a:r>
          </a:p>
          <a:p>
            <a:pPr algn="just" fontAlgn="base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К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экзистенциальным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страхам относится все, что имеет отношение к вопросам жизни, смерти и существования человека: страх смерти, будущего, времени,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бессмысленности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человеческого существования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7930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</TotalTime>
  <Words>792</Words>
  <Application>Microsoft Office PowerPoint</Application>
  <PresentationFormat>Широкоэкранный</PresentationFormat>
  <Paragraphs>183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Helvetica</vt:lpstr>
      <vt:lpstr>Symbol</vt:lpstr>
      <vt:lpstr>Times New Roman</vt:lpstr>
      <vt:lpstr>Wingdings 3</vt:lpstr>
      <vt:lpstr>YS Text Optional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№1: Предмет, задачи и методы военной психологии</dc:title>
  <dc:creator>Пользователь Windows</dc:creator>
  <cp:lastModifiedBy>Пользователь</cp:lastModifiedBy>
  <cp:revision>112</cp:revision>
  <dcterms:created xsi:type="dcterms:W3CDTF">2020-03-19T05:05:26Z</dcterms:created>
  <dcterms:modified xsi:type="dcterms:W3CDTF">2021-04-21T10:39:23Z</dcterms:modified>
</cp:coreProperties>
</file>